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1" r:id="rId2"/>
    <p:sldId id="260" r:id="rId3"/>
    <p:sldId id="285" r:id="rId4"/>
    <p:sldId id="286" r:id="rId5"/>
    <p:sldId id="287" r:id="rId6"/>
    <p:sldId id="288" r:id="rId7"/>
    <p:sldId id="289" r:id="rId8"/>
    <p:sldId id="293" r:id="rId9"/>
    <p:sldId id="294" r:id="rId10"/>
    <p:sldId id="292" r:id="rId11"/>
    <p:sldId id="291" r:id="rId12"/>
    <p:sldId id="290" r:id="rId13"/>
    <p:sldId id="25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4A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3594" autoAdjust="0"/>
  </p:normalViewPr>
  <p:slideViewPr>
    <p:cSldViewPr>
      <p:cViewPr>
        <p:scale>
          <a:sx n="62" d="100"/>
          <a:sy n="62" d="100"/>
        </p:scale>
        <p:origin x="-1734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FD96B99-B615-4F9D-8926-2531E3660318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4C19644-F755-406B-B507-E76F6D5FD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04709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C4F1176-404B-48FB-A2A0-DF22ACFBD76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F149E-4426-47CE-841F-31E2618403E4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B63B5-7770-4311-85CC-E51E79B7C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161AF-1073-4B3C-BBDB-8CBCC348006F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CB0A5-B363-4CD0-89CB-0F706DAF4E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5821C-B9B5-4EA6-B610-7D2C05B1F497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DD980-5F17-4896-B595-D9B36F01E2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AE11A-8778-4B5A-B5B2-EBF983E668D5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481B6-C782-476E-BFC6-219876157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29A8A-8C0B-4E87-B99D-FFCC3CAEB765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0DF90-C49D-42BC-88D5-8D719A5A2A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C388C-9AEE-4121-B77C-B32945B6A9C3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A6F38-A892-46F2-BB24-A20C36748B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49A3A-8AEE-4378-990B-20E8E61138AF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3BAE7-B7F1-4975-9A71-24457FA0EB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73F61-F993-4FA1-9736-EE17BD6D0F12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C2BE3-7333-4DFB-8C2B-D01129E13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4FDFA-207F-4AE4-8998-C7A165724A17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56389-4019-4815-B79C-351A1EE2BB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A3C0D-6F24-42B3-9478-0C7424C7756C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A58FC-BC4F-4BC9-8E96-A5E8BBC0A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7D98B-D065-4F53-9FE3-CD468BE37AEE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A4C3F-92A5-45DA-9A95-0A89CC63D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560C613-7874-492A-ADE5-B73B562233A8}" type="datetimeFigureOut">
              <a:rPr lang="ru-RU"/>
              <a:pPr>
                <a:defRPr/>
              </a:pPr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2FCA8C-7245-49B0-8E65-3A9B598D10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ds01.infourok.ru/uploads/ex/0feb/00004a82-45b94b81/img1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539750" y="188913"/>
            <a:ext cx="8424863" cy="738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1E1C1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sz="1400" b="1">
                <a:solidFill>
                  <a:srgbClr val="1E1C11"/>
                </a:solidFill>
                <a:latin typeface="Times New Roman" pitchFamily="18" charset="0"/>
                <a:cs typeface="Times New Roman" pitchFamily="18" charset="0"/>
              </a:rPr>
              <a:t>«Детский сад комбинированного вида №17 «Василёк»</a:t>
            </a:r>
          </a:p>
          <a:p>
            <a:pPr algn="ctr" eaLnBrk="0" hangingPunct="0"/>
            <a:r>
              <a:rPr lang="ru-RU" sz="1400" b="1">
                <a:solidFill>
                  <a:srgbClr val="1E1C11"/>
                </a:solidFill>
                <a:latin typeface="Times New Roman" pitchFamily="18" charset="0"/>
                <a:cs typeface="Times New Roman" pitchFamily="18" charset="0"/>
              </a:rPr>
              <a:t>Зеленодольского муниципального района Республики Татар</a:t>
            </a:r>
            <a:r>
              <a:rPr lang="ru-RU" sz="1400" b="1">
                <a:solidFill>
                  <a:srgbClr val="4F6228"/>
                </a:solidFill>
                <a:latin typeface="Times New Roman" pitchFamily="18" charset="0"/>
                <a:cs typeface="Times New Roman" pitchFamily="18" charset="0"/>
              </a:rPr>
              <a:t>стан</a:t>
            </a:r>
          </a:p>
        </p:txBody>
      </p:sp>
      <p:sp>
        <p:nvSpPr>
          <p:cNvPr id="14339" name="Прямоугольник 3"/>
          <p:cNvSpPr>
            <a:spLocks noChangeArrowheads="1"/>
          </p:cNvSpPr>
          <p:nvPr/>
        </p:nvSpPr>
        <p:spPr bwMode="auto">
          <a:xfrm>
            <a:off x="1476375" y="981075"/>
            <a:ext cx="66246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7030A0"/>
                </a:solidFill>
                <a:latin typeface="Gabriola"/>
                <a:ea typeface="AngsanaUPC"/>
                <a:cs typeface="AngsanaUPC"/>
              </a:rPr>
              <a:t>«Душа полна любовью к детям»</a:t>
            </a:r>
          </a:p>
          <a:p>
            <a:pPr algn="ctr"/>
            <a:r>
              <a:rPr lang="ru-RU" sz="3600" b="1">
                <a:solidFill>
                  <a:srgbClr val="7030A0"/>
                </a:solidFill>
                <a:latin typeface="Gabriola"/>
                <a:ea typeface="AngsanaUPC"/>
                <a:cs typeface="AngsanaUPC"/>
              </a:rPr>
              <a:t>информационно-познавательный</a:t>
            </a:r>
          </a:p>
          <a:p>
            <a:pPr algn="ctr"/>
            <a:r>
              <a:rPr lang="ru-RU" sz="3600" b="1">
                <a:solidFill>
                  <a:srgbClr val="7030A0"/>
                </a:solidFill>
                <a:latin typeface="Gabriola"/>
                <a:ea typeface="AngsanaUPC"/>
                <a:cs typeface="AngsanaUPC"/>
              </a:rPr>
              <a:t>проект «Знакомство детей старшего дошкольного возраста с жизнью и творчеством татарского</a:t>
            </a:r>
          </a:p>
          <a:p>
            <a:pPr algn="ctr"/>
            <a:r>
              <a:rPr lang="ru-RU" sz="3600" b="1">
                <a:solidFill>
                  <a:srgbClr val="7030A0"/>
                </a:solidFill>
                <a:latin typeface="Gabriola"/>
                <a:ea typeface="AngsanaUPC"/>
                <a:cs typeface="AngsanaUPC"/>
              </a:rPr>
              <a:t> писателя Шауката Галиева»</a:t>
            </a:r>
          </a:p>
        </p:txBody>
      </p:sp>
      <p:sp>
        <p:nvSpPr>
          <p:cNvPr id="14340" name="Прямоугольник 7"/>
          <p:cNvSpPr>
            <a:spLocks noChangeArrowheads="1"/>
          </p:cNvSpPr>
          <p:nvPr/>
        </p:nvSpPr>
        <p:spPr bwMode="auto">
          <a:xfrm>
            <a:off x="971550" y="4365625"/>
            <a:ext cx="97932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</a:t>
            </a:r>
            <a:endParaRPr lang="ru-RU" sz="1000" b="1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</a:t>
            </a:r>
            <a:endParaRPr lang="ru-RU" sz="2400" b="1"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188" y="4149725"/>
            <a:ext cx="7993062" cy="20304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</a:t>
            </a:r>
          </a:p>
          <a:p>
            <a:r>
              <a:rPr lang="ru-RU" sz="1400" b="1" dirty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</a:t>
            </a:r>
          </a:p>
          <a:p>
            <a:r>
              <a:rPr lang="ru-RU" sz="1400" b="1" dirty="0">
                <a:solidFill>
                  <a:srgbClr val="10253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</a:t>
            </a:r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Подготовили: </a:t>
            </a:r>
          </a:p>
          <a:p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Тимощенко Ирина </a:t>
            </a:r>
            <a:r>
              <a:rPr lang="ru-RU" sz="1400" b="1" dirty="0" err="1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Ирековна</a:t>
            </a:r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ст. воспитатель первой кв. категории;</a:t>
            </a:r>
          </a:p>
          <a:p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</a:t>
            </a:r>
            <a:r>
              <a:rPr lang="ru-RU" sz="1400" b="1" dirty="0" err="1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Чупакова</a:t>
            </a:r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 Лилия </a:t>
            </a:r>
            <a:r>
              <a:rPr lang="ru-RU" sz="1400" b="1" dirty="0" err="1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Равилевна</a:t>
            </a:r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,                                    </a:t>
            </a:r>
          </a:p>
          <a:p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воспитатель первой кв. категории;</a:t>
            </a:r>
          </a:p>
          <a:p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воспитатель первой кв.   </a:t>
            </a:r>
            <a:r>
              <a:rPr lang="ru-RU" sz="1400" b="1" dirty="0" smtClean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категории                      </a:t>
            </a:r>
            <a:endParaRPr lang="ru-RU" sz="1400" b="1" dirty="0">
              <a:solidFill>
                <a:srgbClr val="4A452A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</a:t>
            </a:r>
            <a:r>
              <a:rPr lang="ru-RU" sz="1400" b="1" dirty="0" err="1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Мухамадиева</a:t>
            </a:r>
            <a:r>
              <a:rPr lang="ru-RU" sz="1400" b="1" dirty="0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 Диана </a:t>
            </a:r>
            <a:r>
              <a:rPr lang="ru-RU" sz="1400" b="1" dirty="0" err="1">
                <a:solidFill>
                  <a:srgbClr val="4A452A"/>
                </a:solidFill>
                <a:latin typeface="Times New Roman" pitchFamily="18" charset="0"/>
                <a:cs typeface="Times New Roman" pitchFamily="18" charset="0"/>
              </a:rPr>
              <a:t>Эльдаровна</a:t>
            </a:r>
            <a:endParaRPr lang="ru-RU" sz="1400" dirty="0">
              <a:solidFill>
                <a:srgbClr val="4A452A"/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146" name="Picture 2" descr="C:\Users\luci\Desktop\img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ln w="190500" cap="sq">
            <a:solidFill>
              <a:schemeClr val="bg2">
                <a:lumMod val="50000"/>
              </a:schemeClr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2" descr="C:\Users\Техникум\Desktop\GALIEV_SHaukat_Galievich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333375"/>
            <a:ext cx="3887788" cy="5360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8" name="Прямоугольник 5"/>
          <p:cNvSpPr>
            <a:spLocks noChangeArrowheads="1"/>
          </p:cNvSpPr>
          <p:nvPr/>
        </p:nvSpPr>
        <p:spPr bwMode="auto">
          <a:xfrm>
            <a:off x="1979613" y="5661025"/>
            <a:ext cx="49688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t-RU" sz="3200" b="1">
                <a:latin typeface="Times New Roman" pitchFamily="18" charset="0"/>
                <a:cs typeface="Times New Roman" pitchFamily="18" charset="0"/>
              </a:rPr>
              <a:t>Шаукат Галиев</a:t>
            </a:r>
          </a:p>
          <a:p>
            <a:pPr algn="ctr"/>
            <a:r>
              <a:rPr lang="tt-RU" sz="3200" b="1">
                <a:latin typeface="Times New Roman" pitchFamily="18" charset="0"/>
                <a:cs typeface="Times New Roman" pitchFamily="18" charset="0"/>
              </a:rPr>
              <a:t>(1928 – 2011)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412" name="Прямоугольник 4"/>
          <p:cNvSpPr>
            <a:spLocks noChangeArrowheads="1"/>
          </p:cNvSpPr>
          <p:nvPr/>
        </p:nvSpPr>
        <p:spPr bwMode="auto">
          <a:xfrm>
            <a:off x="827088" y="188913"/>
            <a:ext cx="6030912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u="sng">
                <a:solidFill>
                  <a:schemeClr val="tx2"/>
                </a:solidFill>
                <a:latin typeface="Gabriola"/>
                <a:cs typeface="Times New Roman" pitchFamily="18" charset="0"/>
              </a:rPr>
              <a:t>Цель проекта</a:t>
            </a:r>
            <a:endParaRPr lang="ru-RU" sz="4000" u="sng">
              <a:solidFill>
                <a:schemeClr val="tx2"/>
              </a:solidFill>
              <a:latin typeface="Gabriola"/>
              <a:cs typeface="Times New Roman" pitchFamily="18" charset="0"/>
            </a:endParaRPr>
          </a:p>
          <a:p>
            <a:r>
              <a:rPr lang="ru-RU" sz="3600">
                <a:latin typeface="Gabriola"/>
                <a:cs typeface="Times New Roman" pitchFamily="18" charset="0"/>
              </a:rPr>
              <a:t>Познакомить воспитанников подготовительной группы с детским поэтом и писателем Республики Татарстан, его жизнью и творчеством. Приобщить детей к художественной литературе. Формировать у детей художественное впечатление, раскрывать ценности совместного творчества педагогов, детей и родителей.</a:t>
            </a:r>
            <a:endParaRPr lang="ru-RU" sz="360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539750" y="260350"/>
            <a:ext cx="6911975" cy="63103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u="sng" dirty="0">
                <a:solidFill>
                  <a:schemeClr val="tx2"/>
                </a:solidFill>
                <a:latin typeface="Gabriola" pitchFamily="82" charset="0"/>
                <a:cs typeface="Times New Roman" pitchFamily="18" charset="0"/>
              </a:rPr>
              <a:t>Задачи: </a:t>
            </a:r>
            <a:endParaRPr lang="ru-RU" sz="3200" u="sng" dirty="0">
              <a:solidFill>
                <a:schemeClr val="tx2"/>
              </a:solidFill>
              <a:latin typeface="Gabriola" pitchFamily="82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dirty="0">
                <a:latin typeface="Gabriola" pitchFamily="82" charset="0"/>
                <a:cs typeface="Times New Roman" pitchFamily="18" charset="0"/>
              </a:rPr>
              <a:t>Продолжать формировать устойчивый интерес к чтению художественной литературы.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dirty="0">
                <a:latin typeface="Gabriola" pitchFamily="82" charset="0"/>
                <a:cs typeface="Times New Roman" pitchFamily="18" charset="0"/>
              </a:rPr>
              <a:t>Познакомить с различными видами  произведений, учить узнавать персонажи литературных произведений, знать название и автора произведения, пересказывать небольшие сюжеты произведений, высказывать свое отношение к героям произведений.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dirty="0">
                <a:latin typeface="Gabriola" pitchFamily="82" charset="0"/>
                <a:cs typeface="Times New Roman" pitchFamily="18" charset="0"/>
              </a:rPr>
              <a:t>Развивать грамотную литературную речь детей, внимание к выразительным литературным средствам. Расширять литературное познание при изучении творчества детского поэта и писателя Республики Татарстан.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9458" name="Прямоугольник 2"/>
          <p:cNvSpPr>
            <a:spLocks noChangeArrowheads="1"/>
          </p:cNvSpPr>
          <p:nvPr/>
        </p:nvSpPr>
        <p:spPr bwMode="auto">
          <a:xfrm>
            <a:off x="468313" y="333375"/>
            <a:ext cx="7056437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chemeClr val="tx2"/>
                </a:solidFill>
                <a:latin typeface="Gabriola"/>
                <a:cs typeface="Times New Roman" pitchFamily="18" charset="0"/>
              </a:rPr>
              <a:t>Тип проекта: </a:t>
            </a:r>
            <a:r>
              <a:rPr lang="ru-RU" sz="3200">
                <a:latin typeface="Gabriola"/>
                <a:cs typeface="Times New Roman" pitchFamily="18" charset="0"/>
              </a:rPr>
              <a:t>информационный, познавательный, творческий.</a:t>
            </a:r>
          </a:p>
          <a:p>
            <a:r>
              <a:rPr lang="ru-RU" sz="3200" b="1">
                <a:solidFill>
                  <a:schemeClr val="tx2"/>
                </a:solidFill>
                <a:latin typeface="Gabriola"/>
                <a:cs typeface="Times New Roman" pitchFamily="18" charset="0"/>
              </a:rPr>
              <a:t>Вид проекта: </a:t>
            </a:r>
            <a:r>
              <a:rPr lang="ru-RU" sz="3200">
                <a:latin typeface="Gabriola"/>
                <a:cs typeface="Times New Roman" pitchFamily="18" charset="0"/>
              </a:rPr>
              <a:t>краткосрочный</a:t>
            </a:r>
            <a:r>
              <a:rPr lang="ru-RU" sz="3200" b="1">
                <a:latin typeface="Gabriola"/>
                <a:cs typeface="Times New Roman" pitchFamily="18" charset="0"/>
              </a:rPr>
              <a:t> </a:t>
            </a:r>
            <a:r>
              <a:rPr lang="ru-RU" sz="3200">
                <a:latin typeface="Gabriola"/>
                <a:cs typeface="Times New Roman" pitchFamily="18" charset="0"/>
              </a:rPr>
              <a:t>групповой проект.</a:t>
            </a:r>
          </a:p>
          <a:p>
            <a:r>
              <a:rPr lang="ru-RU" sz="3200" b="1">
                <a:solidFill>
                  <a:schemeClr val="tx2"/>
                </a:solidFill>
                <a:latin typeface="Gabriola"/>
                <a:cs typeface="Times New Roman" pitchFamily="18" charset="0"/>
              </a:rPr>
              <a:t>Срок реализации:  </a:t>
            </a:r>
            <a:r>
              <a:rPr lang="ru-RU" sz="3200">
                <a:latin typeface="Gabriola"/>
                <a:cs typeface="Times New Roman" pitchFamily="18" charset="0"/>
              </a:rPr>
              <a:t>01.11 201</a:t>
            </a:r>
            <a:r>
              <a:rPr lang="ru-RU" sz="2400">
                <a:latin typeface="Gabriola"/>
                <a:cs typeface="Times New Roman" pitchFamily="18" charset="0"/>
              </a:rPr>
              <a:t>8</a:t>
            </a:r>
            <a:r>
              <a:rPr lang="ru-RU" sz="3200">
                <a:latin typeface="Gabriola"/>
                <a:cs typeface="Times New Roman" pitchFamily="18" charset="0"/>
              </a:rPr>
              <a:t> -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>
                <a:latin typeface="Gabriola"/>
                <a:cs typeface="Times New Roman" pitchFamily="18" charset="0"/>
              </a:rPr>
              <a:t>0.11.201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3200">
                <a:latin typeface="Gabriola"/>
                <a:cs typeface="Times New Roman" pitchFamily="18" charset="0"/>
              </a:rPr>
              <a:t>.</a:t>
            </a:r>
          </a:p>
          <a:p>
            <a:r>
              <a:rPr lang="ru-RU" sz="3200" b="1">
                <a:solidFill>
                  <a:schemeClr val="tx2"/>
                </a:solidFill>
                <a:latin typeface="Gabriola"/>
                <a:cs typeface="Times New Roman" pitchFamily="18" charset="0"/>
              </a:rPr>
              <a:t>Участники:</a:t>
            </a:r>
            <a:r>
              <a:rPr lang="ru-RU" sz="3200" b="1">
                <a:latin typeface="Gabriola"/>
                <a:cs typeface="Times New Roman" pitchFamily="18" charset="0"/>
              </a:rPr>
              <a:t> </a:t>
            </a:r>
            <a:r>
              <a:rPr lang="ru-RU" sz="3200">
                <a:latin typeface="Gabriola"/>
                <a:cs typeface="Times New Roman" pitchFamily="18" charset="0"/>
              </a:rPr>
              <a:t>воспитанники, педагоги, родители, сотрудники национально-краеведческой библиотеки им. Ф.Х. Шафигуллина, сотрудники филиала центральной библиотеки микрорайона Мирный , учителя начальных классов и ученики МБОУ «СОШ № 7»ЗМР РТ, воспитанники социального приюта «Гнёздышко»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323850" y="0"/>
            <a:ext cx="7488238" cy="6998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Формы проведения: </a:t>
            </a:r>
            <a:endParaRPr lang="ru-RU" sz="2800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организованная образовательная деятельность по образовательным областям: «Речевое развитие», 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Познавательное развитие»,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«Художественно-эстетическое развитие», «Социально-коммуникативное развитие»;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беседы, чтение художественной литературы, рассматривание иллюстраций;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театрализованные игры и представления, пальчиковые игры, подвижные игры, сюжетно – ролевые игры: «Библиотека», «Семья»;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выставка рисунков «Литературная мозаика»;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презентация проекта «Знакомство детей старшего дошкольного возраста с жизнью и творчеством татарского писателя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Шауката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Галиева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создание мини-библиотеки детского сада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2400" dirty="0">
                <a:latin typeface="Times New Roman" pitchFamily="18" charset="0"/>
                <a:cs typeface="Times New Roman" pitchFamily="18" charset="0"/>
              </a:rPr>
              <a:t>Мин укырга яратам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tt-RU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t-RU" sz="2400" dirty="0">
                <a:latin typeface="Times New Roman" pitchFamily="18" charset="0"/>
                <a:cs typeface="Times New Roman" pitchFamily="18" charset="0"/>
              </a:rPr>
              <a:t>конкурс чтецов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tt-RU" sz="2400" dirty="0">
                <a:latin typeface="Times New Roman" pitchFamily="18" charset="0"/>
                <a:cs typeface="Times New Roman" pitchFamily="18" charset="0"/>
              </a:rPr>
              <a:t>Самое первое слово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250825" y="333375"/>
            <a:ext cx="7561263" cy="60928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Ожидаемый результат:</a:t>
            </a:r>
            <a:endParaRPr lang="ru-RU" sz="3000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дети должны знать и называть прочитанные произведения, тексты, персонажей;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уметь использовать различные средства выразительности при декламации произведений;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уметь самостоятельно выбирать произведение для чтения и пересказа;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знать наизусть стихотворения Ш.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Галиева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инсценировать некоторые из произведений писателя стихи про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Шавали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4" descr="F:\Новая папка\DSCF24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764704"/>
            <a:ext cx="2250250" cy="3000333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2" descr="F:\Новая папка\DSCF24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764704"/>
            <a:ext cx="3636912" cy="2727684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3" descr="F:\Новая папка\DSCF24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149080"/>
            <a:ext cx="3024336" cy="2268252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C:\Users\Ireck\Desktop\IMG_162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815916" y="4113076"/>
            <a:ext cx="2592288" cy="1944216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323528" y="188913"/>
            <a:ext cx="8712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Уголок художественного чтения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укырга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яратам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!»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4" descr="F:\Новая папка\IMG_15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4497" y="1115743"/>
            <a:ext cx="3384376" cy="2538282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2" descr="F:\Новая папка\DSCF24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764704"/>
            <a:ext cx="3203848" cy="2402886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3" descr="F:\Новая папка\DSCF24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4005064"/>
            <a:ext cx="3240360" cy="2430270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6" descr="https://kinderbooks.ru/img/shaukat-galiev-stihi-dlya-detej-na-tatarskom-yazyke_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1052736"/>
            <a:ext cx="1475924" cy="1963536"/>
          </a:xfrm>
          <a:prstGeom prst="rect">
            <a:avLst/>
          </a:prstGeom>
          <a:ln w="190500" cap="sq">
            <a:solidFill>
              <a:srgbClr val="00B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10" descr="http://tatarile.tatar/files/thumb/c9ab305c2f88439fb24b0a16c96035a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535548">
            <a:off x="665937" y="4670823"/>
            <a:ext cx="1296144" cy="1504452"/>
          </a:xfrm>
          <a:prstGeom prst="rect">
            <a:avLst/>
          </a:prstGeom>
          <a:ln w="190500" cap="sq">
            <a:solidFill>
              <a:srgbClr val="00B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 descr="https://data.fantlab.ru/images/editions/big/17692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949140">
            <a:off x="1950931" y="4550523"/>
            <a:ext cx="1210249" cy="1797220"/>
          </a:xfrm>
          <a:prstGeom prst="rect">
            <a:avLst/>
          </a:prstGeom>
          <a:ln w="190500" cap="sq">
            <a:solidFill>
              <a:srgbClr val="00B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323528" y="188913"/>
            <a:ext cx="83529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Знакомство с жизнью и творчеством Ш. </a:t>
            </a:r>
            <a:r>
              <a:rPr lang="ru-RU" sz="2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Галиева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3" descr="E:\фото для марджани\SAM_3054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71384" y="980729"/>
            <a:ext cx="4224468" cy="2376263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4" name="Picture 2" descr="E:\фото для марджани\20181025_101122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5076056" y="989953"/>
            <a:ext cx="3660108" cy="2367039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5" name="Picture 2" descr="E:\фото для марджани\SAM_0582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 t="12260" r="3448"/>
          <a:stretch>
            <a:fillRect/>
          </a:stretch>
        </p:blipFill>
        <p:spPr bwMode="auto">
          <a:xfrm>
            <a:off x="1115616" y="4202722"/>
            <a:ext cx="4736807" cy="2421270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179512" y="116632"/>
            <a:ext cx="87129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Выступление сотрудников национально-краеведческой библиотеки им. Ф.Х.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Шафигуллина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«Книга лучший друг!»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-2700808" y="3339087"/>
            <a:ext cx="14617624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Экскурсия  в филиал  центральной библиотеки 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микрорайона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Мирный «В мире детской поэзии Ш. </a:t>
            </a:r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Галиева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 descr="E:\фото для марджани\SAM_4258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 l="8440" t="-3751"/>
          <a:stretch>
            <a:fillRect/>
          </a:stretch>
        </p:blipFill>
        <p:spPr bwMode="auto">
          <a:xfrm>
            <a:off x="755577" y="908720"/>
            <a:ext cx="3096344" cy="1973589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5" name="Picture 2" descr="E:\фото для марджани\тат.лит.выставка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4499992" y="908720"/>
            <a:ext cx="3452384" cy="1941966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6" name="Picture 3" descr="E:\фото для марджани\SAM_3437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539552" y="3838546"/>
            <a:ext cx="3456384" cy="1944214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7" name="Picture 3" descr="E:\фото для марджани\20181019_092351.jpg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4602005" y="3861048"/>
            <a:ext cx="2562283" cy="1921712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25606" name="TextBox 3"/>
          <p:cNvSpPr txBox="1">
            <a:spLocks noChangeArrowheads="1"/>
          </p:cNvSpPr>
          <p:nvPr/>
        </p:nvSpPr>
        <p:spPr bwMode="auto">
          <a:xfrm>
            <a:off x="900113" y="188913"/>
            <a:ext cx="2807791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Подвижная игра «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Затейники»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7" name="TextBox 8"/>
          <p:cNvSpPr txBox="1">
            <a:spLocks noChangeArrowheads="1"/>
          </p:cNvSpPr>
          <p:nvPr/>
        </p:nvSpPr>
        <p:spPr bwMode="auto">
          <a:xfrm>
            <a:off x="4045431" y="188913"/>
            <a:ext cx="427098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Выставка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рисунков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«Литературный вернисаж»</a:t>
            </a:r>
          </a:p>
        </p:txBody>
      </p:sp>
      <p:sp>
        <p:nvSpPr>
          <p:cNvPr id="25608" name="TextBox 9"/>
          <p:cNvSpPr txBox="1">
            <a:spLocks noChangeArrowheads="1"/>
          </p:cNvSpPr>
          <p:nvPr/>
        </p:nvSpPr>
        <p:spPr bwMode="auto">
          <a:xfrm>
            <a:off x="179512" y="3032125"/>
            <a:ext cx="4358199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Изготовление книжек- самоделок по творчеству писателя</a:t>
            </a:r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4643438" y="3321050"/>
            <a:ext cx="3308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Пальчиковые игры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luci\Desktop\img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76" y="-27384"/>
            <a:ext cx="9144000" cy="6858000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2" descr="F:\ДЕНЬ ПОЖИЛОГО ЧЕЛОВЕКА\DSCF2198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39552" y="873411"/>
            <a:ext cx="3024336" cy="2268252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8" name="Picture 2" descr="E:\фото для марджани\SAM_3508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923928" y="893235"/>
            <a:ext cx="4032448" cy="2268252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pic>
        <p:nvPicPr>
          <p:cNvPr id="9" name="Picture 3" descr="E:\фото для марджани\SAM_2650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1443653" y="3972660"/>
            <a:ext cx="4496499" cy="2529282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-1260648" y="3141663"/>
            <a:ext cx="99363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Конкурс чтецов,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посвящённый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творчеству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Ш. </a:t>
            </a:r>
            <a:r>
              <a:rPr lang="ru-RU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Галиева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Самое первое слово» </a:t>
            </a:r>
          </a:p>
        </p:txBody>
      </p:sp>
      <p:sp>
        <p:nvSpPr>
          <p:cNvPr id="26630" name="TextBox 3"/>
          <p:cNvSpPr txBox="1">
            <a:spLocks noChangeArrowheads="1"/>
          </p:cNvSpPr>
          <p:nvPr/>
        </p:nvSpPr>
        <p:spPr bwMode="auto">
          <a:xfrm>
            <a:off x="1187450" y="51086"/>
            <a:ext cx="7488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Художественное творчество и театрализованные постановки по произведениям писателя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8" name="Picture 2" descr="C:\Users\luci\Desktop\img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ln w="190500" cap="sq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7651" name="Picture 2" descr="F:\фото МО по тат.17 февр.17г\SAM_31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25" y="665163"/>
            <a:ext cx="8383588" cy="60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4" cstate="print"/>
          <a:srcRect l="9964" t="3676" r="7079"/>
          <a:stretch>
            <a:fillRect/>
          </a:stretch>
        </p:blipFill>
        <p:spPr bwMode="auto">
          <a:xfrm>
            <a:off x="833120" y="868362"/>
            <a:ext cx="23622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052513"/>
            <a:ext cx="4221162" cy="577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126038" y="908050"/>
            <a:ext cx="3463925" cy="535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9388" indent="-50800">
              <a:lnSpc>
                <a:spcPct val="150000"/>
              </a:lnSpc>
            </a:pP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9388" indent="-50800">
              <a:lnSpc>
                <a:spcPct val="150000"/>
              </a:lnSpc>
            </a:pP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Шавали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живёт на страницах книг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Шауката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Галиева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он любимый герой детворы. </a:t>
            </a:r>
          </a:p>
          <a:p>
            <a:pPr marL="179388" indent="-50800"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            Я -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Шавали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marL="179388" indent="-50800"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           Я - шаловлив,</a:t>
            </a:r>
          </a:p>
          <a:p>
            <a:pPr marL="179388" indent="-50800"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             Я - смел,</a:t>
            </a:r>
          </a:p>
          <a:p>
            <a:pPr marL="179388" indent="-50800"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             Я - ловок,</a:t>
            </a:r>
          </a:p>
          <a:p>
            <a:pPr marL="179388" indent="-50800"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             Я – сметлив!</a:t>
            </a:r>
          </a:p>
          <a:p>
            <a:pPr marL="179388" indent="-50800"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             Находчив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я,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9388" indent="-50800" algn="just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             трудолюбив…</a:t>
            </a:r>
          </a:p>
        </p:txBody>
      </p:sp>
      <p:sp>
        <p:nvSpPr>
          <p:cNvPr id="27655" name="TextBox 5"/>
          <p:cNvSpPr txBox="1">
            <a:spLocks noChangeArrowheads="1"/>
          </p:cNvSpPr>
          <p:nvPr/>
        </p:nvSpPr>
        <p:spPr bwMode="auto">
          <a:xfrm>
            <a:off x="1403350" y="174625"/>
            <a:ext cx="73866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t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Театрализованная постановка  </a:t>
            </a:r>
          </a:p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Шавали</a:t>
            </a: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послушный мальчик»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502</Words>
  <Application>Microsoft Office PowerPoint</Application>
  <PresentationFormat>Экран (4:3)</PresentationFormat>
  <Paragraphs>70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luci</dc:creator>
  <cp:lastModifiedBy>Ireck</cp:lastModifiedBy>
  <cp:revision>60</cp:revision>
  <dcterms:created xsi:type="dcterms:W3CDTF">2018-11-20T19:01:16Z</dcterms:created>
  <dcterms:modified xsi:type="dcterms:W3CDTF">2018-12-12T04:20:40Z</dcterms:modified>
</cp:coreProperties>
</file>